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2" r:id="rId5"/>
    <p:sldId id="263" r:id="rId6"/>
    <p:sldId id="266" r:id="rId7"/>
    <p:sldId id="269" r:id="rId8"/>
    <p:sldId id="270" r:id="rId9"/>
    <p:sldId id="274" r:id="rId10"/>
    <p:sldId id="271" r:id="rId11"/>
    <p:sldId id="272" r:id="rId12"/>
    <p:sldId id="273" r:id="rId13"/>
    <p:sldId id="265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2FF"/>
    <a:srgbClr val="E2E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1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31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8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4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8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4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91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88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EB765A-CA0C-4E0E-9304-40F41FF1011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1703C36-D057-4223-B988-19B7EB66BA7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2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2FBA-DD20-4BA3-98EA-A07A3CD67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Supersonic Spelling Stars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3D41D-3265-4BCA-BA9A-664CC9B43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528B4-1D35-4752-9164-613E50A1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012" y="4084242"/>
            <a:ext cx="2149026" cy="1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B497-B3CF-47AF-8E36-9AA062885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Stars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5F9A43-1138-4C54-833F-A7EAE9A7B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754" y="2349908"/>
            <a:ext cx="7360968" cy="4103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B61B6B-0ED0-4BB7-B882-BAAC30FB4BB0}"/>
              </a:ext>
            </a:extLst>
          </p:cNvPr>
          <p:cNvSpPr txBox="1"/>
          <p:nvPr/>
        </p:nvSpPr>
        <p:spPr>
          <a:xfrm>
            <a:off x="9193161" y="2782529"/>
            <a:ext cx="26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137659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6BDB-2791-426E-8904-BE05C92F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Stars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614373-4EC9-4306-8B8A-573C0061E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793" y="2389238"/>
            <a:ext cx="6712739" cy="3785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4EB0E-49AA-484D-A186-A88D779F55EF}"/>
              </a:ext>
            </a:extLst>
          </p:cNvPr>
          <p:cNvSpPr txBox="1"/>
          <p:nvPr/>
        </p:nvSpPr>
        <p:spPr>
          <a:xfrm>
            <a:off x="9429134" y="2998839"/>
            <a:ext cx="178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writing activity</a:t>
            </a:r>
          </a:p>
        </p:txBody>
      </p:sp>
    </p:spTree>
    <p:extLst>
      <p:ext uri="{BB962C8B-B14F-4D97-AF65-F5344CB8AC3E}">
        <p14:creationId xmlns:p14="http://schemas.microsoft.com/office/powerpoint/2010/main" val="412673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D74E-8BFF-44C0-836C-F0822670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Stars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21A06E-F0CB-4445-9DA4-2061A260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919" y="2359742"/>
            <a:ext cx="7111135" cy="4038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5824-E81F-4150-B104-CEC94FE833CC}"/>
              </a:ext>
            </a:extLst>
          </p:cNvPr>
          <p:cNvSpPr txBox="1"/>
          <p:nvPr/>
        </p:nvSpPr>
        <p:spPr>
          <a:xfrm>
            <a:off x="9940413" y="3008671"/>
            <a:ext cx="1681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Pupils might do a mighty mission in Springboard or with a teaching assistant.</a:t>
            </a:r>
          </a:p>
        </p:txBody>
      </p:sp>
    </p:spTree>
    <p:extLst>
      <p:ext uri="{BB962C8B-B14F-4D97-AF65-F5344CB8AC3E}">
        <p14:creationId xmlns:p14="http://schemas.microsoft.com/office/powerpoint/2010/main" val="259487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5E7F-EF10-4B39-95F8-FCE52FD9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6" y="478698"/>
            <a:ext cx="6307518" cy="1560716"/>
          </a:xfrm>
        </p:spPr>
        <p:txBody>
          <a:bodyPr/>
          <a:lstStyle/>
          <a:p>
            <a:r>
              <a:rPr lang="en-GB" dirty="0"/>
              <a:t>Spelling tests and spelling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BC31-47C4-439E-A24F-E3EB91F0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164" y="2436186"/>
            <a:ext cx="5124177" cy="438374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The children should now have a spelling folder which needs to be brought in each week on their spelling day. </a:t>
            </a:r>
          </a:p>
          <a:p>
            <a:r>
              <a:rPr lang="en-GB" sz="2400" dirty="0"/>
              <a:t>The children will get a new sheet each week. </a:t>
            </a:r>
          </a:p>
          <a:p>
            <a:r>
              <a:rPr lang="en-GB" sz="2400" dirty="0"/>
              <a:t>Week 1: Word Whizz – the children to match the word to the definition</a:t>
            </a:r>
          </a:p>
          <a:p>
            <a:r>
              <a:rPr lang="en-GB" sz="2400" dirty="0"/>
              <a:t>Week 2: Spelling Test – a ‘normal’ spelling test like we have been doing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57E2F-F962-491E-A2B9-4A28A1799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36820" y="234146"/>
            <a:ext cx="4338639" cy="64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8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5E7F-EF10-4B39-95F8-FCE52FD9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65" y="478698"/>
            <a:ext cx="8408893" cy="2138996"/>
          </a:xfrm>
        </p:spPr>
        <p:txBody>
          <a:bodyPr>
            <a:normAutofit/>
          </a:bodyPr>
          <a:lstStyle/>
          <a:p>
            <a:r>
              <a:rPr lang="en-GB" sz="6600" dirty="0"/>
              <a:t>Spelling test days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327FCD6-CADE-49C0-A75B-3749432EB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194605"/>
              </p:ext>
            </p:extLst>
          </p:nvPr>
        </p:nvGraphicFramePr>
        <p:xfrm>
          <a:off x="2826124" y="2872740"/>
          <a:ext cx="8738348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174">
                  <a:extLst>
                    <a:ext uri="{9D8B030D-6E8A-4147-A177-3AD203B41FA5}">
                      <a16:colId xmlns:a16="http://schemas.microsoft.com/office/drawing/2014/main" val="862523274"/>
                    </a:ext>
                  </a:extLst>
                </a:gridCol>
                <a:gridCol w="4369174">
                  <a:extLst>
                    <a:ext uri="{9D8B030D-6E8A-4147-A177-3AD203B41FA5}">
                      <a16:colId xmlns:a16="http://schemas.microsoft.com/office/drawing/2014/main" val="1237404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4500" b="0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b="0" dirty="0"/>
                        <a:t>Thursday</a:t>
                      </a:r>
                    </a:p>
                    <a:p>
                      <a:endParaRPr lang="en-GB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2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500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dirty="0"/>
                        <a:t>Wednesday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96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4500" dirty="0"/>
                        <a:t>Year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5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39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0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5E7F-EF10-4B39-95F8-FCE52FD9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6" y="399872"/>
            <a:ext cx="6481480" cy="1560716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support your child learning their 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BC31-47C4-439E-A24F-E3EB91F0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788" y="2707341"/>
            <a:ext cx="5124177" cy="438374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 descr="https://lh7-us.googleusercontent.com/sdDqFT54Ho6zqN0EGqhMoQ8mmdxi4AtjhPLvaYOnh6d2_Y-brWXNs9MD1WYTievvejcnh6Wdo-5VN3N4fpIf7wOgeN04qvhFDcUbpet82_7phNWM6Z18ROh2yFLh46cB5bSBimznEZvrIbIoe1ippB0">
            <a:extLst>
              <a:ext uri="{FF2B5EF4-FFF2-40B4-BE49-F238E27FC236}">
                <a16:creationId xmlns:a16="http://schemas.microsoft.com/office/drawing/2014/main" id="{8DEE3C20-96CE-4E5D-9EFE-FDB4BFA0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6" y="2281133"/>
            <a:ext cx="4768943" cy="4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us.googleusercontent.com/ySpTYxYc54X2uJPOlt6LfM_OwLNj3O5732upF-zEtvzswXkXrbE7Zxo5AvczNL6WBDUiJmerBamW5whmXTYKrf148W1nEzsr-w3_2JjG-6klv0bMT7AyAmhDrs3h_O3UKsbCDBLbeglFsYDn7oetbAI">
            <a:extLst>
              <a:ext uri="{FF2B5EF4-FFF2-40B4-BE49-F238E27FC236}">
                <a16:creationId xmlns:a16="http://schemas.microsoft.com/office/drawing/2014/main" id="{00882719-61F7-47D6-AEDA-9060FD83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12" y="132094"/>
            <a:ext cx="5221382" cy="65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4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61706-5563-49FC-AB2C-F84FF854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59" y="977154"/>
            <a:ext cx="8770571" cy="1560716"/>
          </a:xfrm>
        </p:spPr>
        <p:txBody>
          <a:bodyPr>
            <a:normAutofit/>
          </a:bodyPr>
          <a:lstStyle/>
          <a:p>
            <a:r>
              <a:rPr lang="en-GB" sz="4800" b="1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7DB45-9C27-4D7D-B437-389981544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834" y="2384611"/>
            <a:ext cx="7458635" cy="349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At Bailey’s Court we strive to improve the children’s spelling but also develop their language and this programme does both. Supersonic Phonic Friends was rolled out last year and has had a huge impact on the children’s knowledge of phonics. </a:t>
            </a:r>
          </a:p>
        </p:txBody>
      </p:sp>
    </p:spTree>
    <p:extLst>
      <p:ext uri="{BB962C8B-B14F-4D97-AF65-F5344CB8AC3E}">
        <p14:creationId xmlns:p14="http://schemas.microsoft.com/office/powerpoint/2010/main" val="225753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9BC9-033C-40FF-A51F-BD9A4D59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Supersonic Spelling Stars?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B901-EA0E-4625-83D4-2E86A1522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Scheme based on spelling rules and common exception words for Key Stage 2</a:t>
            </a:r>
          </a:p>
          <a:p>
            <a:r>
              <a:rPr lang="en-GB" sz="3200" dirty="0"/>
              <a:t>A two week spelling programme – week 1 ‘Word Whizz’ and week 2 ‘Spelling Star’</a:t>
            </a:r>
          </a:p>
          <a:p>
            <a:r>
              <a:rPr lang="en-GB" sz="3200" dirty="0"/>
              <a:t>At Bailey’s Court the children will have 3 spelling lessons a week plus one test</a:t>
            </a:r>
          </a:p>
        </p:txBody>
      </p:sp>
    </p:spTree>
    <p:extLst>
      <p:ext uri="{BB962C8B-B14F-4D97-AF65-F5344CB8AC3E}">
        <p14:creationId xmlns:p14="http://schemas.microsoft.com/office/powerpoint/2010/main" val="104918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B99C-EC09-4809-B127-747ECA08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6" y="568345"/>
            <a:ext cx="11504246" cy="1560716"/>
          </a:xfrm>
        </p:spPr>
        <p:txBody>
          <a:bodyPr>
            <a:normAutofit/>
          </a:bodyPr>
          <a:lstStyle/>
          <a:p>
            <a:r>
              <a:rPr lang="en-GB" sz="4000" dirty="0"/>
              <a:t>Year 3/4 planning overview for Term 1 and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55C6-1807-497E-A27A-D2A68157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F3143-D14E-42F2-80DA-876417C2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60" y="1419000"/>
            <a:ext cx="9914479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6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B99C-EC09-4809-B127-747ECA08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6" y="568345"/>
            <a:ext cx="11504246" cy="1560716"/>
          </a:xfrm>
        </p:spPr>
        <p:txBody>
          <a:bodyPr>
            <a:normAutofit/>
          </a:bodyPr>
          <a:lstStyle/>
          <a:p>
            <a:r>
              <a:rPr lang="en-GB" sz="4000" dirty="0"/>
              <a:t>Year 5/6 planning overview for Term 1 and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A55C6-1807-497E-A27A-D2A68157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22DA5-8333-4BB9-976A-07A98D35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64" y="1348703"/>
            <a:ext cx="10059272" cy="53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6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5E7F-EF10-4B39-95F8-FCE52FD9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719" y="1133122"/>
            <a:ext cx="9346552" cy="1560716"/>
          </a:xfrm>
        </p:spPr>
        <p:txBody>
          <a:bodyPr>
            <a:normAutofit/>
          </a:bodyPr>
          <a:lstStyle/>
          <a:p>
            <a:r>
              <a:rPr lang="en-GB" sz="5400" dirty="0"/>
              <a:t>The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BC31-47C4-439E-A24F-E3EB91F0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303929"/>
            <a:ext cx="8770571" cy="4383741"/>
          </a:xfrm>
        </p:spPr>
        <p:txBody>
          <a:bodyPr>
            <a:normAutofit/>
          </a:bodyPr>
          <a:lstStyle/>
          <a:p>
            <a:r>
              <a:rPr lang="en-GB" sz="3200" dirty="0"/>
              <a:t>Week 1: Word Whizz </a:t>
            </a:r>
          </a:p>
          <a:p>
            <a:r>
              <a:rPr lang="en-GB" sz="3200" dirty="0"/>
              <a:t>Week 2: Spelling Stars</a:t>
            </a:r>
          </a:p>
          <a:p>
            <a:endParaRPr lang="en-GB" sz="2400" dirty="0"/>
          </a:p>
          <a:p>
            <a:r>
              <a:rPr lang="en-GB" sz="3200" dirty="0"/>
              <a:t>Let’s have a look at some lessons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7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594-B03D-4AFE-9708-AB349EF0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Whizz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BB8019-DE0C-4954-8878-D61F742EC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246" y="2320412"/>
            <a:ext cx="3142302" cy="422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025C6-1497-4802-ADDC-9F12B3E64592}"/>
              </a:ext>
            </a:extLst>
          </p:cNvPr>
          <p:cNvSpPr txBox="1"/>
          <p:nvPr/>
        </p:nvSpPr>
        <p:spPr>
          <a:xfrm>
            <a:off x="7796981" y="2723535"/>
            <a:ext cx="345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3/4 Spellings</a:t>
            </a:r>
          </a:p>
          <a:p>
            <a:endParaRPr lang="en-GB" dirty="0"/>
          </a:p>
          <a:p>
            <a:r>
              <a:rPr lang="en-GB" dirty="0"/>
              <a:t>‘</a:t>
            </a:r>
            <a:r>
              <a:rPr lang="en-GB" dirty="0" err="1"/>
              <a:t>i</a:t>
            </a:r>
            <a:r>
              <a:rPr lang="en-GB" dirty="0"/>
              <a:t>’ sound spelt with the ‘y’ spelling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0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D594-B03D-4AFE-9708-AB349EF0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Whizz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8A589B-2565-4A2A-BD9F-65D602789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A9F96-6C05-40D8-9CB1-BF2DCDD1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97" y="2218096"/>
            <a:ext cx="7670237" cy="4289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DAC9B-AF43-490F-84EC-6F42396D8C6D}"/>
              </a:ext>
            </a:extLst>
          </p:cNvPr>
          <p:cNvSpPr txBox="1"/>
          <p:nvPr/>
        </p:nvSpPr>
        <p:spPr>
          <a:xfrm>
            <a:off x="9792929" y="3048000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word</a:t>
            </a:r>
          </a:p>
        </p:txBody>
      </p:sp>
    </p:spTree>
    <p:extLst>
      <p:ext uri="{BB962C8B-B14F-4D97-AF65-F5344CB8AC3E}">
        <p14:creationId xmlns:p14="http://schemas.microsoft.com/office/powerpoint/2010/main" val="78556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8900-D980-4368-8D05-B0CB4C6E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Stars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96023A-96A2-4A74-8F24-20FE1B562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735" y="2281084"/>
            <a:ext cx="6490529" cy="365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AFED1-CB24-4668-A5D7-457AF7058498}"/>
              </a:ext>
            </a:extLst>
          </p:cNvPr>
          <p:cNvSpPr txBox="1"/>
          <p:nvPr/>
        </p:nvSpPr>
        <p:spPr>
          <a:xfrm>
            <a:off x="9842090" y="2920181"/>
            <a:ext cx="186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of introducing the spelling objective/rule.</a:t>
            </a:r>
          </a:p>
        </p:txBody>
      </p:sp>
    </p:spTree>
    <p:extLst>
      <p:ext uri="{BB962C8B-B14F-4D97-AF65-F5344CB8AC3E}">
        <p14:creationId xmlns:p14="http://schemas.microsoft.com/office/powerpoint/2010/main" val="626974452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1306</TotalTime>
  <Words>282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Schoolbook</vt:lpstr>
      <vt:lpstr>Corbel</vt:lpstr>
      <vt:lpstr>Feathered</vt:lpstr>
      <vt:lpstr>Supersonic Spelling Stars</vt:lpstr>
      <vt:lpstr>Why?</vt:lpstr>
      <vt:lpstr>What is Supersonic Spelling Stars?</vt:lpstr>
      <vt:lpstr>Year 3/4 planning overview for Term 1 and 2</vt:lpstr>
      <vt:lpstr>Year 5/6 planning overview for Term 1 and 2</vt:lpstr>
      <vt:lpstr>The lessons</vt:lpstr>
      <vt:lpstr>Word Whizz</vt:lpstr>
      <vt:lpstr>Word Whizz</vt:lpstr>
      <vt:lpstr>Spelling Stars</vt:lpstr>
      <vt:lpstr>Spelling Stars</vt:lpstr>
      <vt:lpstr>Spelling Stars</vt:lpstr>
      <vt:lpstr>Spelling Stars</vt:lpstr>
      <vt:lpstr>Spelling tests and spelling handout</vt:lpstr>
      <vt:lpstr>Spelling test days</vt:lpstr>
      <vt:lpstr>How to support your child learning their spellings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Supersonic Spelling Stars</dc:title>
  <dc:creator>Clair Thomas</dc:creator>
  <cp:lastModifiedBy>Sophie Elliott</cp:lastModifiedBy>
  <cp:revision>28</cp:revision>
  <dcterms:created xsi:type="dcterms:W3CDTF">2023-11-15T19:09:12Z</dcterms:created>
  <dcterms:modified xsi:type="dcterms:W3CDTF">2024-01-11T15:47:15Z</dcterms:modified>
</cp:coreProperties>
</file>